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70" r:id="rId3"/>
    <p:sldId id="258" r:id="rId4"/>
    <p:sldId id="259" r:id="rId5"/>
    <p:sldId id="260" r:id="rId6"/>
    <p:sldId id="268" r:id="rId7"/>
    <p:sldId id="271" r:id="rId8"/>
    <p:sldId id="261" r:id="rId9"/>
    <p:sldId id="262" r:id="rId10"/>
    <p:sldId id="263" r:id="rId11"/>
    <p:sldId id="269" r:id="rId12"/>
    <p:sldId id="264" r:id="rId13"/>
    <p:sldId id="265" r:id="rId14"/>
    <p:sldId id="272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7"/>
  </p:normalViewPr>
  <p:slideViewPr>
    <p:cSldViewPr>
      <p:cViewPr varScale="1">
        <p:scale>
          <a:sx n="101" d="100"/>
          <a:sy n="101" d="100"/>
        </p:scale>
        <p:origin x="19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1998C-EA3C-3545-955D-EBBF5063B044}" type="datetimeFigureOut">
              <a:rPr lang="fr-FR" smtClean="0"/>
              <a:t>16/04/2026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D3A5A2-E6F4-E54D-9127-29006190DF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176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CA481-5565-4850-876B-CBD83247D935}" type="datetimeFigureOut">
              <a:rPr lang="fr-FR" smtClean="0"/>
              <a:pPr/>
              <a:t>16/04/2026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B071-B871-41E2-B525-73C7C5C35B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CA481-5565-4850-876B-CBD83247D935}" type="datetimeFigureOut">
              <a:rPr lang="fr-FR" smtClean="0"/>
              <a:pPr/>
              <a:t>16/04/2026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B071-B871-41E2-B525-73C7C5C35B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CA481-5565-4850-876B-CBD83247D935}" type="datetimeFigureOut">
              <a:rPr lang="fr-FR" smtClean="0"/>
              <a:pPr/>
              <a:t>16/04/2026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B071-B871-41E2-B525-73C7C5C35B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CA481-5565-4850-876B-CBD83247D935}" type="datetimeFigureOut">
              <a:rPr lang="fr-FR" smtClean="0"/>
              <a:pPr/>
              <a:t>16/04/2026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B071-B871-41E2-B525-73C7C5C35B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CA481-5565-4850-876B-CBD83247D935}" type="datetimeFigureOut">
              <a:rPr lang="fr-FR" smtClean="0"/>
              <a:pPr/>
              <a:t>16/04/2026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B071-B871-41E2-B525-73C7C5C35B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CA481-5565-4850-876B-CBD83247D935}" type="datetimeFigureOut">
              <a:rPr lang="fr-FR" smtClean="0"/>
              <a:pPr/>
              <a:t>16/04/2026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B071-B871-41E2-B525-73C7C5C35B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CA481-5565-4850-876B-CBD83247D935}" type="datetimeFigureOut">
              <a:rPr lang="fr-FR" smtClean="0"/>
              <a:pPr/>
              <a:t>16/04/2026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B071-B871-41E2-B525-73C7C5C35B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CA481-5565-4850-876B-CBD83247D935}" type="datetimeFigureOut">
              <a:rPr lang="fr-FR" smtClean="0"/>
              <a:pPr/>
              <a:t>16/04/2026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B071-B871-41E2-B525-73C7C5C35B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CA481-5565-4850-876B-CBD83247D935}" type="datetimeFigureOut">
              <a:rPr lang="fr-FR" smtClean="0"/>
              <a:pPr/>
              <a:t>16/04/2026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B071-B871-41E2-B525-73C7C5C35B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CA481-5565-4850-876B-CBD83247D935}" type="datetimeFigureOut">
              <a:rPr lang="fr-FR" smtClean="0"/>
              <a:pPr/>
              <a:t>16/04/2026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B071-B871-41E2-B525-73C7C5C35B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CA481-5565-4850-876B-CBD83247D935}" type="datetimeFigureOut">
              <a:rPr lang="fr-FR" smtClean="0"/>
              <a:pPr/>
              <a:t>16/04/2026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B071-B871-41E2-B525-73C7C5C35B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CA481-5565-4850-876B-CBD83247D935}" type="datetimeFigureOut">
              <a:rPr lang="fr-FR" smtClean="0"/>
              <a:pPr/>
              <a:t>16/04/2026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9B071-B871-41E2-B525-73C7C5C35B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850" y="260350"/>
            <a:ext cx="8569325" cy="60483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6000" dirty="0">
                <a:solidFill>
                  <a:srgbClr val="FF0000"/>
                </a:solidFill>
              </a:rPr>
              <a:t>Evaluation expérimentale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400" dirty="0">
              <a:solidFill>
                <a:srgbClr val="FF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3200" dirty="0">
                <a:solidFill>
                  <a:schemeClr val="tx1"/>
                </a:solidFill>
              </a:rPr>
              <a:t> </a:t>
            </a:r>
            <a:r>
              <a:rPr lang="fr-FR" sz="4000" dirty="0">
                <a:solidFill>
                  <a:schemeClr val="tx1"/>
                </a:solidFill>
              </a:rPr>
              <a:t>Se mettre en place.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4000" dirty="0">
                <a:solidFill>
                  <a:schemeClr val="tx1"/>
                </a:solidFill>
              </a:rPr>
              <a:t> Sortir la trousse et la règle.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4000" dirty="0">
                <a:solidFill>
                  <a:schemeClr val="tx1"/>
                </a:solidFill>
              </a:rPr>
              <a:t>Vous aurez besoin : Une paire de ciseau, une règle en plastique, crayon en bois, feuille </a:t>
            </a:r>
            <a:r>
              <a:rPr lang="fr-FR" sz="4000">
                <a:solidFill>
                  <a:schemeClr val="tx1"/>
                </a:solidFill>
              </a:rPr>
              <a:t>de papier.</a:t>
            </a:r>
            <a:endParaRPr lang="fr-FR" sz="40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4000" dirty="0">
                <a:solidFill>
                  <a:schemeClr val="tx1"/>
                </a:solidFill>
              </a:rPr>
              <a:t>Ranger tout le reste.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4000" dirty="0">
                <a:solidFill>
                  <a:schemeClr val="tx1"/>
                </a:solidFill>
              </a:rPr>
              <a:t>Faire le silence pour démarrer rapidement l’évaluation.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882047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4800" u="sng" dirty="0">
              <a:solidFill>
                <a:srgbClr val="FF0000"/>
              </a:solidFill>
            </a:endParaRPr>
          </a:p>
          <a:p>
            <a:pPr algn="just"/>
            <a:endParaRPr lang="fr-FR" sz="4800" u="sng" dirty="0">
              <a:solidFill>
                <a:srgbClr val="FF0000"/>
              </a:solidFill>
            </a:endParaRPr>
          </a:p>
          <a:p>
            <a:pPr algn="just"/>
            <a:endParaRPr lang="fr-FR" sz="4800" u="sng" dirty="0">
              <a:solidFill>
                <a:srgbClr val="FF0000"/>
              </a:solidFill>
            </a:endParaRPr>
          </a:p>
          <a:p>
            <a:pPr algn="just"/>
            <a:r>
              <a:rPr lang="fr-FR" sz="4800" u="sng" dirty="0">
                <a:solidFill>
                  <a:srgbClr val="FF0000"/>
                </a:solidFill>
              </a:rPr>
              <a:t>Consignes</a:t>
            </a:r>
            <a:r>
              <a:rPr lang="fr-FR" sz="4800" dirty="0"/>
              <a:t>: </a:t>
            </a:r>
            <a:r>
              <a:rPr lang="fr-FR" sz="4000" dirty="0"/>
              <a:t>Pour ceux qui n’ont pas trouvé le schéma, ne pas effacer votre travail et recopier en vert le schéma au tableau.</a:t>
            </a:r>
          </a:p>
          <a:p>
            <a:pPr algn="just"/>
            <a:endParaRPr lang="fr-FR" sz="4000" dirty="0"/>
          </a:p>
          <a:p>
            <a:pPr algn="just"/>
            <a:r>
              <a:rPr lang="fr-FR" sz="4000" dirty="0"/>
              <a:t>Passer à la suite.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882047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4800" u="sng" dirty="0">
                <a:solidFill>
                  <a:srgbClr val="FF0000"/>
                </a:solidFill>
              </a:rPr>
              <a:t>Consignes</a:t>
            </a:r>
            <a:r>
              <a:rPr lang="fr-FR" sz="4800" dirty="0"/>
              <a:t>: </a:t>
            </a:r>
          </a:p>
          <a:p>
            <a:pPr algn="just">
              <a:buBlip>
                <a:blip r:embed="rId2"/>
              </a:buBlip>
            </a:pPr>
            <a:r>
              <a:rPr lang="fr-FR" sz="4000" dirty="0"/>
              <a:t> Vous avez 20 minutes pour réaliser les différents circuits électriques </a:t>
            </a:r>
            <a:r>
              <a:rPr lang="fr-FR" sz="4000" b="1" dirty="0">
                <a:solidFill>
                  <a:srgbClr val="FF0000"/>
                </a:solidFill>
              </a:rPr>
              <a:t>en respectant exactement le schéma</a:t>
            </a:r>
            <a:r>
              <a:rPr lang="fr-FR" sz="4000" dirty="0"/>
              <a:t>.</a:t>
            </a:r>
          </a:p>
          <a:p>
            <a:pPr algn="just">
              <a:buBlip>
                <a:blip r:embed="rId2"/>
              </a:buBlip>
            </a:pPr>
            <a:r>
              <a:rPr lang="fr-FR" sz="4000" dirty="0"/>
              <a:t> Noter les observations dans le tableau de la partie Observations et conclusion. </a:t>
            </a:r>
          </a:p>
          <a:p>
            <a:pPr algn="just">
              <a:buBlip>
                <a:blip r:embed="rId2"/>
              </a:buBlip>
            </a:pPr>
            <a:r>
              <a:rPr lang="fr-FR" sz="4000" dirty="0"/>
              <a:t> Ne pas oublier de m’appeler lorsque c’est demandé. </a:t>
            </a:r>
          </a:p>
          <a:p>
            <a:pPr algn="just">
              <a:buBlip>
                <a:blip r:embed="rId2"/>
              </a:buBlip>
            </a:pPr>
            <a:r>
              <a:rPr lang="fr-FR" sz="4000" dirty="0"/>
              <a:t> Ranger le matériel lorsque vous avez terminé.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2420888"/>
            <a:ext cx="84296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4800" u="sng" dirty="0">
                <a:solidFill>
                  <a:srgbClr val="FF0000"/>
                </a:solidFill>
              </a:rPr>
              <a:t>Consigne</a:t>
            </a:r>
            <a:r>
              <a:rPr lang="fr-FR" sz="4800" dirty="0"/>
              <a:t> : Il vous reste 2 min pour ranger le matériel.</a:t>
            </a:r>
          </a:p>
          <a:p>
            <a:pPr algn="just"/>
            <a:endParaRPr lang="fr-FR" sz="4800" dirty="0"/>
          </a:p>
        </p:txBody>
      </p:sp>
      <p:pic>
        <p:nvPicPr>
          <p:cNvPr id="3" name="il_fi" descr="http://us.123rf.com/400wm/400/400/blamb/blamb1209/blamb120900004/15494052-un-savant-fou-est-excite-par-l-39-electricit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88640"/>
            <a:ext cx="266429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2420888"/>
            <a:ext cx="84296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4800" u="sng" dirty="0">
                <a:solidFill>
                  <a:srgbClr val="FF0000"/>
                </a:solidFill>
              </a:rPr>
              <a:t>Consigne</a:t>
            </a:r>
            <a:r>
              <a:rPr lang="fr-FR" sz="4800" dirty="0"/>
              <a:t> : vous avez 10 min pour faire la partie conclusion.</a:t>
            </a:r>
          </a:p>
          <a:p>
            <a:pPr algn="just"/>
            <a:endParaRPr lang="fr-FR" sz="4800" dirty="0"/>
          </a:p>
          <a:p>
            <a:pPr algn="just"/>
            <a:endParaRPr lang="fr-FR" sz="4800" dirty="0"/>
          </a:p>
        </p:txBody>
      </p:sp>
      <p:pic>
        <p:nvPicPr>
          <p:cNvPr id="3" name="il_fi" descr="http://us.123rf.com/400wm/400/400/blamb/blamb1209/blamb120900004/15494052-un-savant-fou-est-excite-par-l-39-electricit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88640"/>
            <a:ext cx="266429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4264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850" y="260350"/>
            <a:ext cx="8569325" cy="60483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6000" dirty="0">
                <a:solidFill>
                  <a:srgbClr val="FF0000"/>
                </a:solidFill>
              </a:rPr>
              <a:t>Evaluation expérimentale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400" dirty="0">
              <a:solidFill>
                <a:srgbClr val="FF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3200" dirty="0">
                <a:solidFill>
                  <a:schemeClr val="tx1"/>
                </a:solidFill>
              </a:rPr>
              <a:t> </a:t>
            </a:r>
            <a:r>
              <a:rPr lang="fr-FR" sz="4000" dirty="0">
                <a:solidFill>
                  <a:schemeClr val="tx1"/>
                </a:solidFill>
              </a:rPr>
              <a:t>Le travail se fait en binôme.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4000" dirty="0">
                <a:solidFill>
                  <a:schemeClr val="tx1"/>
                </a:solidFill>
              </a:rPr>
              <a:t>Il est interdit de communiquer avec un autre binôme Chaque personne complète son compte-rendu avec soin.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4000" dirty="0">
                <a:solidFill>
                  <a:schemeClr val="tx1"/>
                </a:solidFill>
              </a:rPr>
              <a:t> Les deux </a:t>
            </a:r>
            <a:r>
              <a:rPr lang="fr-FR" sz="4000" dirty="0" err="1">
                <a:solidFill>
                  <a:schemeClr val="tx1"/>
                </a:solidFill>
              </a:rPr>
              <a:t>comptes-rendu</a:t>
            </a:r>
            <a:r>
              <a:rPr lang="fr-FR" sz="4000" dirty="0">
                <a:solidFill>
                  <a:schemeClr val="tx1"/>
                </a:solidFill>
              </a:rPr>
              <a:t> seront relevés.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628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850" y="260350"/>
            <a:ext cx="8569325" cy="62649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6000" dirty="0">
                <a:solidFill>
                  <a:srgbClr val="FF0000"/>
                </a:solidFill>
              </a:rPr>
              <a:t>Evaluation expérimentale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2800" dirty="0">
                <a:solidFill>
                  <a:schemeClr val="tx1"/>
                </a:solidFill>
              </a:rPr>
              <a:t> </a:t>
            </a:r>
            <a:r>
              <a:rPr lang="fr-FR" sz="2800" u="sng" dirty="0">
                <a:solidFill>
                  <a:schemeClr val="tx1"/>
                </a:solidFill>
              </a:rPr>
              <a:t>Compte-rendu 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dirty="0">
                <a:solidFill>
                  <a:schemeClr val="tx1"/>
                </a:solidFill>
              </a:rPr>
              <a:t>Il comporte 3 parties qui doivent être réalisées en un temps donné.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dirty="0">
                <a:solidFill>
                  <a:schemeClr val="tx1"/>
                </a:solidFill>
              </a:rPr>
              <a:t>- Questions 1 à 3 en 5 min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dirty="0">
                <a:solidFill>
                  <a:schemeClr val="tx1"/>
                </a:solidFill>
              </a:rPr>
              <a:t>- Questions 4 en 10 min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dirty="0">
                <a:solidFill>
                  <a:schemeClr val="tx1"/>
                </a:solidFill>
              </a:rPr>
              <a:t>- Manipulations en 20 min (le rangement est compris dans ce temps)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2800" dirty="0">
                <a:solidFill>
                  <a:schemeClr val="tx1"/>
                </a:solidFill>
              </a:rPr>
              <a:t> Conclusion en 10 min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fr-FR" sz="2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u="sng" dirty="0">
                <a:solidFill>
                  <a:schemeClr val="tx1"/>
                </a:solidFill>
              </a:rPr>
              <a:t>Si au bout du temps donné le travail n’est pas terminé, il faut passer à la suite.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850" y="260350"/>
            <a:ext cx="8569325" cy="60483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6000" dirty="0">
                <a:solidFill>
                  <a:srgbClr val="FF0000"/>
                </a:solidFill>
              </a:rPr>
              <a:t>Evaluation expérimentale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800" dirty="0">
              <a:solidFill>
                <a:srgbClr val="FF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2800" u="sng" dirty="0">
                <a:solidFill>
                  <a:schemeClr val="tx1"/>
                </a:solidFill>
              </a:rPr>
              <a:t> Compétences expérimentales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dirty="0">
                <a:solidFill>
                  <a:schemeClr val="tx1"/>
                </a:solidFill>
              </a:rPr>
              <a:t>Dans cette partie, le comportement (attitude, travail à deux, bruits) est pris en compte ainsi que le rangement de la paillasse (table).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850" y="260350"/>
            <a:ext cx="8569325" cy="62649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6000" dirty="0">
                <a:solidFill>
                  <a:srgbClr val="FF0000"/>
                </a:solidFill>
              </a:rPr>
              <a:t>Evaluation expérimentale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2800" dirty="0">
                <a:solidFill>
                  <a:schemeClr val="tx1"/>
                </a:solidFill>
              </a:rPr>
              <a:t> Ne pas oublier d’appeler le professeur lorsque cela est indiqué sur la feuille et que vous avez terminé une question. </a:t>
            </a:r>
            <a:r>
              <a:rPr lang="fr-FR" sz="2800" b="1" dirty="0">
                <a:solidFill>
                  <a:srgbClr val="FF0000"/>
                </a:solidFill>
              </a:rPr>
              <a:t>Il y a 2 appels dans ce TP.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sz="2800" dirty="0">
                <a:solidFill>
                  <a:schemeClr val="tx1"/>
                </a:solidFill>
              </a:rPr>
              <a:t> Vous pouvez également m’appeler pour répondre à une question pour avancer, mais cela implique la perte de points.</a:t>
            </a: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850" y="260350"/>
            <a:ext cx="8569325" cy="62649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6000" u="sng" dirty="0">
                <a:solidFill>
                  <a:srgbClr val="FF0000"/>
                </a:solidFill>
              </a:rPr>
              <a:t>Objectif: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6000" dirty="0">
                <a:solidFill>
                  <a:schemeClr val="tx1"/>
                </a:solidFill>
              </a:rPr>
              <a:t>Valider ou invalider une hypothèse sur le caractère </a:t>
            </a:r>
            <a:r>
              <a:rPr lang="fr-FR" sz="6000" b="1" dirty="0">
                <a:solidFill>
                  <a:srgbClr val="00B0F0"/>
                </a:solidFill>
              </a:rPr>
              <a:t>conducteur ou isolant </a:t>
            </a:r>
            <a:r>
              <a:rPr lang="fr-FR" sz="6000" dirty="0">
                <a:solidFill>
                  <a:schemeClr val="tx1"/>
                </a:solidFill>
              </a:rPr>
              <a:t>d’un matériau.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850" y="260350"/>
            <a:ext cx="8569325" cy="62649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6000" u="sng" dirty="0">
                <a:solidFill>
                  <a:srgbClr val="FF0000"/>
                </a:solidFill>
              </a:rPr>
              <a:t>Notions: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6000" b="1" dirty="0">
                <a:solidFill>
                  <a:srgbClr val="00B0F0"/>
                </a:solidFill>
              </a:rPr>
              <a:t>Un conducteur </a:t>
            </a:r>
            <a:r>
              <a:rPr lang="fr-FR" sz="6000" dirty="0">
                <a:solidFill>
                  <a:schemeClr val="tx1"/>
                </a:solidFill>
              </a:rPr>
              <a:t>laisse passer le courant électrique.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6000" b="1" dirty="0">
                <a:solidFill>
                  <a:srgbClr val="00B0F0"/>
                </a:solidFill>
              </a:rPr>
              <a:t> Un isolant </a:t>
            </a:r>
            <a:r>
              <a:rPr lang="fr-FR" sz="6000" dirty="0">
                <a:solidFill>
                  <a:schemeClr val="tx1"/>
                </a:solidFill>
              </a:rPr>
              <a:t>ne laisse pas passer le courant électrique.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052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3429000"/>
            <a:ext cx="84296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4800" u="sng" dirty="0">
                <a:solidFill>
                  <a:srgbClr val="FF0000"/>
                </a:solidFill>
              </a:rPr>
              <a:t>Consigne</a:t>
            </a:r>
            <a:r>
              <a:rPr lang="fr-FR" sz="4800" dirty="0"/>
              <a:t>: vous avez 5 min pour répondre aux questions 1, 2 et 3.</a:t>
            </a:r>
          </a:p>
        </p:txBody>
      </p:sp>
      <p:pic>
        <p:nvPicPr>
          <p:cNvPr id="3" name="il_fi" descr="http://us.123rf.com/400wm/400/400/blamb/blamb1209/blamb120900004/15494052-un-savant-fou-est-excite-par-l-39-electricit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548680"/>
            <a:ext cx="2663923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2420888"/>
            <a:ext cx="84296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4800" u="sng" dirty="0">
                <a:solidFill>
                  <a:srgbClr val="FF0000"/>
                </a:solidFill>
              </a:rPr>
              <a:t>Consigne</a:t>
            </a:r>
            <a:r>
              <a:rPr lang="fr-FR" sz="4800" dirty="0"/>
              <a:t> : vous avez 10 min pour faire  la question 4 à l’envers de votre feuille et m’appeler. </a:t>
            </a:r>
          </a:p>
          <a:p>
            <a:pPr algn="just"/>
            <a:endParaRPr lang="fr-FR" sz="4800" dirty="0"/>
          </a:p>
        </p:txBody>
      </p:sp>
      <p:pic>
        <p:nvPicPr>
          <p:cNvPr id="3" name="il_fi" descr="http://us.123rf.com/400wm/400/400/blamb/blamb1209/blamb120900004/15494052-un-savant-fou-est-excite-par-l-39-electricit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88640"/>
            <a:ext cx="266429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421</Words>
  <Application>Microsoft Macintosh PowerPoint</Application>
  <PresentationFormat>Affichage à l'écran (4:3)</PresentationFormat>
  <Paragraphs>94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professeur</dc:creator>
  <cp:lastModifiedBy>Perramond Marie</cp:lastModifiedBy>
  <cp:revision>15</cp:revision>
  <dcterms:created xsi:type="dcterms:W3CDTF">2013-04-01T10:39:48Z</dcterms:created>
  <dcterms:modified xsi:type="dcterms:W3CDTF">2026-04-16T05:49:42Z</dcterms:modified>
</cp:coreProperties>
</file>